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Futura" charset="1" panose="020B0502020204020303"/>
      <p:regular r:id="rId14"/>
    </p:embeddedFont>
    <p:embeddedFont>
      <p:font typeface="Futura Ultra-Bold" charset="1" panose="020B0802020204020204"/>
      <p:regular r:id="rId15"/>
    </p:embeddedFont>
    <p:embeddedFont>
      <p:font typeface="Futura Italics" charset="1" panose="020B0502020204090303"/>
      <p:regular r:id="rId16"/>
    </p:embeddedFont>
    <p:embeddedFont>
      <p:font typeface="Poppins Italics" charset="1" panose="00000500000000000000"/>
      <p:regular r:id="rId17"/>
    </p:embeddedFont>
    <p:embeddedFont>
      <p:font typeface="Poppins Bold Italics" charset="1" panose="00000800000000000000"/>
      <p:regular r:id="rId18"/>
    </p:embeddedFont>
    <p:embeddedFont>
      <p:font typeface="Poppins Bold" charset="1" panose="00000800000000000000"/>
      <p:regular r:id="rId19"/>
    </p:embeddedFont>
    <p:embeddedFont>
      <p:font typeface="Futura Bold" charset="1" panose="020B0702020204020203"/>
      <p:regular r:id="rId20"/>
    </p:embeddedFont>
    <p:embeddedFont>
      <p:font typeface="Poppins Semi-Bold" charset="1" panose="00000700000000000000"/>
      <p:regular r:id="rId21"/>
    </p:embeddedFont>
    <p:embeddedFont>
      <p:font typeface="Poppins Heavy" charset="1" panose="00000A00000000000000"/>
      <p:regular r:id="rId22"/>
    </p:embeddedFont>
    <p:embeddedFont>
      <p:font typeface="Poppins" charset="1" panose="00000500000000000000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HCh_NM4Mo.mp4" Type="http://schemas.openxmlformats.org/officeDocument/2006/relationships/video"/><Relationship Id="rId4" Target="../media/VAHCh_NM4Mo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68627" y="-1596287"/>
            <a:ext cx="4763542" cy="4260087"/>
            <a:chOff x="0" y="0"/>
            <a:chExt cx="1254595" cy="1121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595" cy="1121998"/>
            </a:xfrm>
            <a:custGeom>
              <a:avLst/>
              <a:gdLst/>
              <a:ahLst/>
              <a:cxnLst/>
              <a:rect r="r" b="b" t="t" l="l"/>
              <a:pathLst>
                <a:path h="1121998" w="1254595">
                  <a:moveTo>
                    <a:pt x="0" y="0"/>
                  </a:moveTo>
                  <a:lnTo>
                    <a:pt x="1254595" y="0"/>
                  </a:lnTo>
                  <a:lnTo>
                    <a:pt x="1254595" y="1121998"/>
                  </a:lnTo>
                  <a:lnTo>
                    <a:pt x="0" y="1121998"/>
                  </a:lnTo>
                  <a:close/>
                </a:path>
              </a:pathLst>
            </a:custGeom>
            <a:solidFill>
              <a:srgbClr val="BAA89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254595" cy="1198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77951" y="6894126"/>
            <a:ext cx="6052515" cy="4260087"/>
            <a:chOff x="0" y="0"/>
            <a:chExt cx="1594078" cy="1121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4078" cy="1121998"/>
            </a:xfrm>
            <a:custGeom>
              <a:avLst/>
              <a:gdLst/>
              <a:ahLst/>
              <a:cxnLst/>
              <a:rect r="r" b="b" t="t" l="l"/>
              <a:pathLst>
                <a:path h="1121998" w="1594078">
                  <a:moveTo>
                    <a:pt x="0" y="0"/>
                  </a:moveTo>
                  <a:lnTo>
                    <a:pt x="1594078" y="0"/>
                  </a:lnTo>
                  <a:lnTo>
                    <a:pt x="1594078" y="1121998"/>
                  </a:lnTo>
                  <a:lnTo>
                    <a:pt x="0" y="1121998"/>
                  </a:lnTo>
                  <a:close/>
                </a:path>
              </a:pathLst>
            </a:custGeom>
            <a:solidFill>
              <a:srgbClr val="BAA89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594078" cy="1198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8414946" cy="8084236"/>
            <a:chOff x="0" y="0"/>
            <a:chExt cx="800636" cy="7691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0636" cy="769171"/>
            </a:xfrm>
            <a:custGeom>
              <a:avLst/>
              <a:gdLst/>
              <a:ahLst/>
              <a:cxnLst/>
              <a:rect r="r" b="b" t="t" l="l"/>
              <a:pathLst>
                <a:path h="769171" w="800636">
                  <a:moveTo>
                    <a:pt x="0" y="0"/>
                  </a:moveTo>
                  <a:lnTo>
                    <a:pt x="800636" y="0"/>
                  </a:lnTo>
                  <a:lnTo>
                    <a:pt x="800636" y="769171"/>
                  </a:lnTo>
                  <a:lnTo>
                    <a:pt x="0" y="769171"/>
                  </a:lnTo>
                  <a:close/>
                </a:path>
              </a:pathLst>
            </a:custGeom>
            <a:blipFill>
              <a:blip r:embed="rId2"/>
              <a:stretch>
                <a:fillRect l="0" t="-1264" r="0" b="-126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641693" y="6684413"/>
            <a:ext cx="6830033" cy="162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4"/>
              </a:lnSpc>
            </a:pPr>
            <a:r>
              <a:rPr lang="en-US" sz="2609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Futura"/>
                <a:ea typeface="Futura"/>
                <a:cs typeface="Futura"/>
                <a:sym typeface="Futura"/>
              </a:rPr>
              <a:t>M</a:t>
            </a:r>
            <a:r>
              <a:rPr lang="en-US" sz="2609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Futura"/>
                <a:ea typeface="Futura"/>
                <a:cs typeface="Futura"/>
                <a:sym typeface="Futura"/>
              </a:rPr>
              <a:t>achine Learning Based Real Estate Price Estimation</a:t>
            </a:r>
          </a:p>
          <a:p>
            <a:pPr algn="r">
              <a:lnSpc>
                <a:spcPts val="4204"/>
              </a:lnSpc>
            </a:pPr>
            <a:r>
              <a:rPr lang="en-US" sz="2609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Futura"/>
                <a:ea typeface="Futura"/>
                <a:cs typeface="Futura"/>
                <a:sym typeface="Futura"/>
              </a:rPr>
              <a:t>Presented by: Vishal Verma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3646" y="2749004"/>
            <a:ext cx="8343994" cy="200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96"/>
              </a:lnSpc>
            </a:pPr>
            <a:r>
              <a:rPr lang="en-US" b="true" sz="7343" spc="-29">
                <a:gradFill>
                  <a:gsLst>
                    <a:gs pos="0">
                      <a:srgbClr val="0CC0DF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latin typeface="Futura Ultra-Bold"/>
                <a:ea typeface="Futura Ultra-Bold"/>
                <a:cs typeface="Futura Ultra-Bold"/>
                <a:sym typeface="Futura Ultra-Bold"/>
              </a:rPr>
              <a:t>Lonav</a:t>
            </a:r>
            <a:r>
              <a:rPr lang="en-US" b="true" sz="7343" spc="-29">
                <a:gradFill>
                  <a:gsLst>
                    <a:gs pos="0">
                      <a:srgbClr val="0CC0DF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latin typeface="Futura Ultra-Bold"/>
                <a:ea typeface="Futura Ultra-Bold"/>
                <a:cs typeface="Futura Ultra-Bold"/>
                <a:sym typeface="Futura Ultra-Bold"/>
              </a:rPr>
              <a:t>ala House </a:t>
            </a:r>
          </a:p>
          <a:p>
            <a:pPr algn="r">
              <a:lnSpc>
                <a:spcPts val="7196"/>
              </a:lnSpc>
            </a:pPr>
            <a:r>
              <a:rPr lang="en-US" b="true" sz="7343" spc="-29">
                <a:gradFill>
                  <a:gsLst>
                    <a:gs pos="0">
                      <a:srgbClr val="0CC0DF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latin typeface="Futura Ultra-Bold"/>
                <a:ea typeface="Futura Ultra-Bold"/>
                <a:cs typeface="Futura Ultra-Bold"/>
                <a:sym typeface="Futura Ultra-Bold"/>
              </a:rPr>
              <a:t>price predictor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75577" y="-1280793"/>
            <a:ext cx="3204123" cy="2561587"/>
            <a:chOff x="0" y="0"/>
            <a:chExt cx="843884" cy="674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3884" cy="674657"/>
            </a:xfrm>
            <a:custGeom>
              <a:avLst/>
              <a:gdLst/>
              <a:ahLst/>
              <a:cxnLst/>
              <a:rect r="r" b="b" t="t" l="l"/>
              <a:pathLst>
                <a:path h="674657" w="843884">
                  <a:moveTo>
                    <a:pt x="0" y="0"/>
                  </a:moveTo>
                  <a:lnTo>
                    <a:pt x="843884" y="0"/>
                  </a:lnTo>
                  <a:lnTo>
                    <a:pt x="843884" y="674657"/>
                  </a:lnTo>
                  <a:lnTo>
                    <a:pt x="0" y="674657"/>
                  </a:lnTo>
                  <a:close/>
                </a:path>
              </a:pathLst>
            </a:custGeom>
            <a:solidFill>
              <a:srgbClr val="BAA89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43884" cy="750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76274" y="0"/>
            <a:ext cx="8411726" cy="5143500"/>
          </a:xfrm>
          <a:custGeom>
            <a:avLst/>
            <a:gdLst/>
            <a:ahLst/>
            <a:cxnLst/>
            <a:rect r="r" b="b" t="t" l="l"/>
            <a:pathLst>
              <a:path h="5143500" w="8411726">
                <a:moveTo>
                  <a:pt x="0" y="0"/>
                </a:moveTo>
                <a:lnTo>
                  <a:pt x="8411726" y="0"/>
                </a:lnTo>
                <a:lnTo>
                  <a:pt x="841172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22" t="-14131" r="-1124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76274" y="5106076"/>
            <a:ext cx="8411726" cy="5180924"/>
          </a:xfrm>
          <a:custGeom>
            <a:avLst/>
            <a:gdLst/>
            <a:ahLst/>
            <a:cxnLst/>
            <a:rect r="r" b="b" t="t" l="l"/>
            <a:pathLst>
              <a:path h="5180924" w="8411726">
                <a:moveTo>
                  <a:pt x="0" y="0"/>
                </a:moveTo>
                <a:lnTo>
                  <a:pt x="8411726" y="0"/>
                </a:lnTo>
                <a:lnTo>
                  <a:pt x="8411726" y="5180924"/>
                </a:lnTo>
                <a:lnTo>
                  <a:pt x="0" y="518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23" r="0" b="-2336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5684" y="61847"/>
            <a:ext cx="7534933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b="true" sz="4637" spc="46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Futura Ultra-Bold"/>
                <a:ea typeface="Futura Ultra-Bold"/>
                <a:cs typeface="Futura Ultra-Bold"/>
                <a:sym typeface="Futura Ultra-Bold"/>
              </a:rPr>
              <a:t> Problem Statement</a:t>
            </a:r>
          </a:p>
          <a:p>
            <a:pPr algn="ctr">
              <a:lnSpc>
                <a:spcPts val="556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06009" y="5431946"/>
            <a:ext cx="9099163" cy="236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369" indent="-278185" lvl="1">
              <a:lnSpc>
                <a:spcPts val="3685"/>
              </a:lnSpc>
              <a:buAutoNum type="arabicPeriod" startAt="1"/>
            </a:pPr>
            <a:r>
              <a:rPr lang="en-US" sz="2576" i="true">
                <a:gradFill>
                  <a:gsLst>
                    <a:gs pos="0">
                      <a:srgbClr val="0CC0DF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latin typeface="Futura Italics"/>
                <a:ea typeface="Futura Italics"/>
                <a:cs typeface="Futura Italics"/>
                <a:sym typeface="Futura Italics"/>
              </a:rPr>
              <a:t>Property prices are often decided through rough estimation</a:t>
            </a:r>
          </a:p>
          <a:p>
            <a:pPr algn="l" marL="556369" indent="-278185" lvl="1">
              <a:lnSpc>
                <a:spcPts val="3685"/>
              </a:lnSpc>
              <a:buAutoNum type="arabicPeriod" startAt="1"/>
            </a:pPr>
            <a:r>
              <a:rPr lang="en-US" sz="2576" i="true">
                <a:gradFill>
                  <a:gsLst>
                    <a:gs pos="0">
                      <a:srgbClr val="0CC0DF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latin typeface="Futura Italics"/>
                <a:ea typeface="Futura Italics"/>
                <a:cs typeface="Futura Italics"/>
                <a:sym typeface="Futura Italics"/>
              </a:rPr>
              <a:t>Different brokers may suggest different values</a:t>
            </a:r>
          </a:p>
          <a:p>
            <a:pPr algn="l" marL="556369" indent="-278185" lvl="1">
              <a:lnSpc>
                <a:spcPts val="3685"/>
              </a:lnSpc>
              <a:buAutoNum type="arabicPeriod" startAt="1"/>
            </a:pPr>
            <a:r>
              <a:rPr lang="en-US" sz="2576" i="true">
                <a:gradFill>
                  <a:gsLst>
                    <a:gs pos="0">
                      <a:srgbClr val="0CC0DF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latin typeface="Futura Italics"/>
                <a:ea typeface="Futura Italics"/>
                <a:cs typeface="Futura Italics"/>
                <a:sym typeface="Futura Italics"/>
              </a:rPr>
              <a:t>Market trends keep changing</a:t>
            </a:r>
          </a:p>
          <a:p>
            <a:pPr algn="l" marL="556369" indent="-278185" lvl="1">
              <a:lnSpc>
                <a:spcPts val="3685"/>
              </a:lnSpc>
              <a:buAutoNum type="arabicPeriod" startAt="1"/>
            </a:pPr>
            <a:r>
              <a:rPr lang="en-US" sz="2576" i="true">
                <a:gradFill>
                  <a:gsLst>
                    <a:gs pos="0">
                      <a:srgbClr val="0CC0DF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latin typeface="Futura Italics"/>
                <a:ea typeface="Futura Italics"/>
                <a:cs typeface="Futura Italics"/>
                <a:sym typeface="Futura Italics"/>
              </a:rPr>
              <a:t>There is no instant and reliable way to calculate fair value</a:t>
            </a:r>
          </a:p>
          <a:p>
            <a:pPr algn="l">
              <a:lnSpc>
                <a:spcPts val="368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65144" y="1481072"/>
            <a:ext cx="9411130" cy="520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  <a:spcBef>
                <a:spcPct val="0"/>
              </a:spcBef>
            </a:pPr>
            <a:r>
              <a:rPr lang="en-US" sz="2880" i="true" spc="-11">
                <a:solidFill>
                  <a:srgbClr val="64D8F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Imagine a person planning to buy or sell a house in Lonavala — a popular and high-value real estate location.</a:t>
            </a:r>
          </a:p>
          <a:p>
            <a:pPr algn="l">
              <a:lnSpc>
                <a:spcPts val="3354"/>
              </a:lnSpc>
              <a:spcBef>
                <a:spcPct val="0"/>
              </a:spcBef>
            </a:pPr>
          </a:p>
          <a:p>
            <a:pPr algn="l">
              <a:lnSpc>
                <a:spcPts val="3896"/>
              </a:lnSpc>
              <a:spcBef>
                <a:spcPct val="0"/>
              </a:spcBef>
            </a:pPr>
            <a:r>
              <a:rPr lang="en-US" b="true" sz="2783" i="true" spc="-1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Poppins Bold Italics"/>
                <a:ea typeface="Poppins Bold Italics"/>
                <a:cs typeface="Poppins Bold Italics"/>
                <a:sym typeface="Poppins Bold Italics"/>
              </a:rPr>
              <a:t>The first and most important question they face is:</a:t>
            </a:r>
          </a:p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b="true" sz="2783" spc="-11">
                <a:solidFill>
                  <a:srgbClr val="FD3602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correct price of this property  ?</a:t>
            </a:r>
          </a:p>
          <a:p>
            <a:pPr algn="ctr">
              <a:lnSpc>
                <a:spcPts val="3896"/>
              </a:lnSpc>
              <a:spcBef>
                <a:spcPct val="0"/>
              </a:spcBef>
            </a:pPr>
          </a:p>
          <a:p>
            <a:pPr algn="l">
              <a:lnSpc>
                <a:spcPts val="3896"/>
              </a:lnSpc>
              <a:spcBef>
                <a:spcPct val="0"/>
              </a:spcBef>
            </a:pPr>
            <a:r>
              <a:rPr lang="en-US" b="true" sz="2783" spc="-11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In reality:</a:t>
            </a:r>
          </a:p>
          <a:p>
            <a:pPr algn="ctr">
              <a:lnSpc>
                <a:spcPts val="3896"/>
              </a:lnSpc>
              <a:spcBef>
                <a:spcPct val="0"/>
              </a:spcBef>
            </a:pPr>
          </a:p>
          <a:p>
            <a:pPr algn="l">
              <a:lnSpc>
                <a:spcPts val="3354"/>
              </a:lnSpc>
              <a:spcBef>
                <a:spcPct val="0"/>
              </a:spcBef>
            </a:pPr>
          </a:p>
          <a:p>
            <a:pPr algn="l">
              <a:lnSpc>
                <a:spcPts val="335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65144" y="7718873"/>
            <a:ext cx="9127068" cy="220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3"/>
              </a:lnSpc>
              <a:spcBef>
                <a:spcPct val="0"/>
              </a:spcBef>
            </a:pPr>
            <a:r>
              <a:rPr lang="en-US" b="true" sz="2516" spc="-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As a result, Buyers may pay too much, sellers may sell too low, and investors may make wrong decisions.</a:t>
            </a:r>
          </a:p>
          <a:p>
            <a:pPr algn="just">
              <a:lnSpc>
                <a:spcPts val="3523"/>
              </a:lnSpc>
              <a:spcBef>
                <a:spcPct val="0"/>
              </a:spcBef>
            </a:pPr>
          </a:p>
          <a:p>
            <a:pPr algn="l">
              <a:lnSpc>
                <a:spcPts val="3523"/>
              </a:lnSpc>
              <a:spcBef>
                <a:spcPct val="0"/>
              </a:spcBef>
            </a:pPr>
            <a:r>
              <a:rPr lang="en-US" b="true" sz="2516" spc="-10">
                <a:solidFill>
                  <a:srgbClr val="FD3602"/>
                </a:solidFill>
                <a:latin typeface="Poppins Bold"/>
                <a:ea typeface="Poppins Bold"/>
                <a:cs typeface="Poppins Bold"/>
                <a:sym typeface="Poppins Bold"/>
              </a:rPr>
              <a:t> Therefore, there is a need for a data-driven system that can estimate house prices accurately and instantly.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49758" y="-453189"/>
            <a:ext cx="3204123" cy="2561587"/>
            <a:chOff x="0" y="0"/>
            <a:chExt cx="843884" cy="674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3884" cy="674657"/>
            </a:xfrm>
            <a:custGeom>
              <a:avLst/>
              <a:gdLst/>
              <a:ahLst/>
              <a:cxnLst/>
              <a:rect r="r" b="b" t="t" l="l"/>
              <a:pathLst>
                <a:path h="674657" w="843884">
                  <a:moveTo>
                    <a:pt x="0" y="0"/>
                  </a:moveTo>
                  <a:lnTo>
                    <a:pt x="843884" y="0"/>
                  </a:lnTo>
                  <a:lnTo>
                    <a:pt x="843884" y="674657"/>
                  </a:lnTo>
                  <a:lnTo>
                    <a:pt x="0" y="674657"/>
                  </a:lnTo>
                  <a:close/>
                </a:path>
              </a:pathLst>
            </a:custGeom>
            <a:solidFill>
              <a:srgbClr val="BAA89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43884" cy="750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75577" y="-1280793"/>
            <a:ext cx="3204123" cy="2561587"/>
            <a:chOff x="0" y="0"/>
            <a:chExt cx="843884" cy="6746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3884" cy="674657"/>
            </a:xfrm>
            <a:custGeom>
              <a:avLst/>
              <a:gdLst/>
              <a:ahLst/>
              <a:cxnLst/>
              <a:rect r="r" b="b" t="t" l="l"/>
              <a:pathLst>
                <a:path h="674657" w="843884">
                  <a:moveTo>
                    <a:pt x="0" y="0"/>
                  </a:moveTo>
                  <a:lnTo>
                    <a:pt x="843884" y="0"/>
                  </a:lnTo>
                  <a:lnTo>
                    <a:pt x="843884" y="674657"/>
                  </a:lnTo>
                  <a:lnTo>
                    <a:pt x="0" y="674657"/>
                  </a:lnTo>
                  <a:close/>
                </a:path>
              </a:pathLst>
            </a:custGeom>
            <a:solidFill>
              <a:srgbClr val="BAA89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43884" cy="750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83877" y="8505087"/>
            <a:ext cx="3204123" cy="2561587"/>
            <a:chOff x="0" y="0"/>
            <a:chExt cx="843884" cy="6746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3884" cy="674657"/>
            </a:xfrm>
            <a:custGeom>
              <a:avLst/>
              <a:gdLst/>
              <a:ahLst/>
              <a:cxnLst/>
              <a:rect r="r" b="b" t="t" l="l"/>
              <a:pathLst>
                <a:path h="674657" w="843884">
                  <a:moveTo>
                    <a:pt x="0" y="0"/>
                  </a:moveTo>
                  <a:lnTo>
                    <a:pt x="843884" y="0"/>
                  </a:lnTo>
                  <a:lnTo>
                    <a:pt x="843884" y="674657"/>
                  </a:lnTo>
                  <a:lnTo>
                    <a:pt x="0" y="674657"/>
                  </a:lnTo>
                  <a:close/>
                </a:path>
              </a:pathLst>
            </a:custGeom>
            <a:solidFill>
              <a:srgbClr val="BAA89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43884" cy="750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491389" y="1932096"/>
            <a:ext cx="8320369" cy="6846325"/>
          </a:xfrm>
          <a:custGeom>
            <a:avLst/>
            <a:gdLst/>
            <a:ahLst/>
            <a:cxnLst/>
            <a:rect r="r" b="b" t="t" l="l"/>
            <a:pathLst>
              <a:path h="6846325" w="8320369">
                <a:moveTo>
                  <a:pt x="0" y="0"/>
                </a:moveTo>
                <a:lnTo>
                  <a:pt x="8320369" y="0"/>
                </a:lnTo>
                <a:lnTo>
                  <a:pt x="8320369" y="6846325"/>
                </a:lnTo>
                <a:lnTo>
                  <a:pt x="0" y="6846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991" t="0" r="-40154" b="-2588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03084" y="270545"/>
            <a:ext cx="8425149" cy="99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9"/>
              </a:lnSpc>
            </a:pPr>
            <a:r>
              <a:rPr lang="en-US" b="true" sz="5841" spc="58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Futura Ultra-Bold"/>
                <a:ea typeface="Futura Ultra-Bold"/>
                <a:cs typeface="Futura Ultra-Bold"/>
                <a:sym typeface="Futura Ultra-Bold"/>
              </a:rPr>
              <a:t> Proposed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3064" y="2032198"/>
            <a:ext cx="8510936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0"/>
              </a:lnSpc>
            </a:pPr>
            <a:r>
              <a:rPr lang="en-US" b="true" sz="30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To address this challenge, this project introduces an intelligent price prediction system.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3064" y="3347940"/>
            <a:ext cx="538625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b="true" sz="3000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Futura Bold"/>
                <a:ea typeface="Futura Bold"/>
                <a:cs typeface="Futura Bold"/>
                <a:sym typeface="Futura Bold"/>
              </a:rPr>
              <a:t>The system: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0952" y="7755747"/>
            <a:ext cx="7213048" cy="277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607" indent="-267303" lvl="1">
              <a:lnSpc>
                <a:spcPts val="3095"/>
              </a:lnSpc>
              <a:buFont typeface="Arial"/>
              <a:buChar char="•"/>
            </a:pPr>
            <a:r>
              <a:rPr lang="en-US" sz="2476">
                <a:solidFill>
                  <a:srgbClr val="64D8F1"/>
                </a:solidFill>
                <a:latin typeface="Futura"/>
                <a:ea typeface="Futura"/>
                <a:cs typeface="Futura"/>
                <a:sym typeface="Futura"/>
              </a:rPr>
              <a:t>The user simply enters the property area, and the system calculates the expected price automatically.</a:t>
            </a:r>
          </a:p>
          <a:p>
            <a:pPr algn="l">
              <a:lnSpc>
                <a:spcPts val="3095"/>
              </a:lnSpc>
            </a:pPr>
          </a:p>
          <a:p>
            <a:pPr algn="l" marL="534607" indent="-267303" lvl="1">
              <a:lnSpc>
                <a:spcPts val="3095"/>
              </a:lnSpc>
              <a:buFont typeface="Arial"/>
              <a:buChar char="•"/>
            </a:pPr>
            <a:r>
              <a:rPr lang="en-US" sz="2476">
                <a:solidFill>
                  <a:srgbClr val="64D8F1"/>
                </a:solidFill>
                <a:latin typeface="Futura"/>
                <a:ea typeface="Futura"/>
                <a:cs typeface="Futura"/>
                <a:sym typeface="Futura"/>
              </a:rPr>
              <a:t>This removes guesswork and brings data-based decision making into real estate valuation.</a:t>
            </a:r>
          </a:p>
          <a:p>
            <a:pPr algn="l">
              <a:lnSpc>
                <a:spcPts val="309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930952" y="3775737"/>
            <a:ext cx="7213048" cy="316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D3602"/>
                </a:solidFill>
                <a:latin typeface="Futura"/>
                <a:ea typeface="Futura"/>
                <a:cs typeface="Futura"/>
                <a:sym typeface="Futura"/>
              </a:rPr>
              <a:t>Learns from historical property data</a:t>
            </a:r>
          </a:p>
          <a:p>
            <a:pPr algn="just" marL="604515" indent="-302257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D3602"/>
                </a:solidFill>
                <a:latin typeface="Futura"/>
                <a:ea typeface="Futura"/>
                <a:cs typeface="Futura"/>
                <a:sym typeface="Futura"/>
              </a:rPr>
              <a:t>Identifies the relationship between area and price</a:t>
            </a:r>
          </a:p>
          <a:p>
            <a:pPr algn="just" marL="604515" indent="-302257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D3602"/>
                </a:solidFill>
                <a:latin typeface="Futura"/>
                <a:ea typeface="Futura"/>
                <a:cs typeface="Futura"/>
                <a:sym typeface="Futura"/>
              </a:rPr>
              <a:t>Builds a predictive model</a:t>
            </a:r>
          </a:p>
          <a:p>
            <a:pPr algn="just" marL="604515" indent="-302257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D3602"/>
                </a:solidFill>
                <a:latin typeface="Futura"/>
                <a:ea typeface="Futura"/>
                <a:cs typeface="Futura"/>
                <a:sym typeface="Futura"/>
              </a:rPr>
              <a:t>Generates instant price estimates</a:t>
            </a:r>
          </a:p>
          <a:p>
            <a:pPr algn="just">
              <a:lnSpc>
                <a:spcPts val="41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38387" y="7115449"/>
            <a:ext cx="1526738" cy="45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b="true" sz="2476" spc="-9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The </a:t>
            </a:r>
            <a:r>
              <a:rPr lang="en-US" b="true" sz="2476" spc="-9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User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134962"/>
            <a:ext cx="13596073" cy="0"/>
          </a:xfrm>
          <a:prstGeom prst="line">
            <a:avLst/>
          </a:prstGeom>
          <a:ln cap="flat" w="38100">
            <a:solidFill>
              <a:srgbClr val="8F46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14116" y="3451851"/>
            <a:ext cx="11627501" cy="2977496"/>
          </a:xfrm>
          <a:custGeom>
            <a:avLst/>
            <a:gdLst/>
            <a:ahLst/>
            <a:cxnLst/>
            <a:rect r="r" b="b" t="t" l="l"/>
            <a:pathLst>
              <a:path h="2977496" w="11627501">
                <a:moveTo>
                  <a:pt x="0" y="0"/>
                </a:moveTo>
                <a:lnTo>
                  <a:pt x="11627501" y="0"/>
                </a:lnTo>
                <a:lnTo>
                  <a:pt x="11627501" y="2977496"/>
                </a:lnTo>
                <a:lnTo>
                  <a:pt x="0" y="297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91" r="0" b="-1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22706" y="460692"/>
            <a:ext cx="9723658" cy="67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7"/>
              </a:lnSpc>
            </a:pPr>
            <a:r>
              <a:rPr lang="en-US" b="true" sz="4700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 Semi-Bold"/>
                <a:ea typeface="Poppins Semi-Bold"/>
                <a:cs typeface="Poppins Semi-Bold"/>
                <a:sym typeface="Poppins Semi-Bold"/>
              </a:rPr>
              <a:t>Dataset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7177" y="1461077"/>
            <a:ext cx="16712123" cy="176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409" indent="-311204" lvl="1">
              <a:lnSpc>
                <a:spcPts val="5563"/>
              </a:lnSpc>
              <a:buFont typeface="Arial"/>
              <a:buChar char="•"/>
            </a:pPr>
            <a:r>
              <a:rPr lang="en-US" b="true" sz="2882">
                <a:solidFill>
                  <a:srgbClr val="FD3602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2882" strike="noStrike" u="none">
                <a:solidFill>
                  <a:srgbClr val="FD3602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or the model to make accurate predictions, it must first learn from past data.</a:t>
            </a:r>
          </a:p>
          <a:p>
            <a:pPr algn="l" marL="622409" indent="-311204" lvl="1">
              <a:lnSpc>
                <a:spcPts val="4036"/>
              </a:lnSpc>
              <a:buFont typeface="Arial"/>
              <a:buChar char="•"/>
            </a:pPr>
            <a:r>
              <a:rPr lang="en-US" b="true" sz="2882" strike="noStrike" u="none">
                <a:solidFill>
                  <a:srgbClr val="FD3602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The system is trained using historical property records containing:</a:t>
            </a:r>
          </a:p>
          <a:p>
            <a:pPr algn="l">
              <a:lnSpc>
                <a:spcPts val="403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701079" y="7198934"/>
            <a:ext cx="8074567" cy="147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  <a:spcBef>
                <a:spcPct val="0"/>
              </a:spcBef>
            </a:pPr>
            <a:r>
              <a:rPr lang="en-US" b="true" sz="2714" i="true" spc="-10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 Bold Italics"/>
                <a:ea typeface="Poppins Bold Italics"/>
                <a:cs typeface="Poppins Bold Italics"/>
                <a:sym typeface="Poppins Bold Italics"/>
              </a:rPr>
              <a:t>Here:</a:t>
            </a:r>
          </a:p>
          <a:p>
            <a:pPr algn="ctr">
              <a:lnSpc>
                <a:spcPts val="3939"/>
              </a:lnSpc>
              <a:spcBef>
                <a:spcPct val="0"/>
              </a:spcBef>
            </a:pPr>
            <a:r>
              <a:rPr lang="en-US" b="true" sz="2814" i="true" spc="-11">
                <a:solidFill>
                  <a:srgbClr val="FD360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    </a:t>
            </a:r>
            <a:r>
              <a:rPr lang="en-US" b="true" sz="2814" i="true" spc="-11">
                <a:solidFill>
                  <a:srgbClr val="FD360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Area is the input (Feature)variable</a:t>
            </a:r>
          </a:p>
          <a:p>
            <a:pPr algn="ctr">
              <a:lnSpc>
                <a:spcPts val="3939"/>
              </a:lnSpc>
              <a:spcBef>
                <a:spcPct val="0"/>
              </a:spcBef>
            </a:pPr>
            <a:r>
              <a:rPr lang="en-US" b="true" sz="2814" i="true" spc="-11">
                <a:solidFill>
                  <a:srgbClr val="FF3131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   Price is the output (Target)variable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664">
            <a:off x="13489269" y="-2551187"/>
            <a:ext cx="6321804" cy="6368118"/>
          </a:xfrm>
          <a:custGeom>
            <a:avLst/>
            <a:gdLst/>
            <a:ahLst/>
            <a:cxnLst/>
            <a:rect r="r" b="b" t="t" l="l"/>
            <a:pathLst>
              <a:path h="6368118" w="6321804">
                <a:moveTo>
                  <a:pt x="0" y="0"/>
                </a:moveTo>
                <a:lnTo>
                  <a:pt x="6321804" y="0"/>
                </a:lnTo>
                <a:lnTo>
                  <a:pt x="6321804" y="6368117"/>
                </a:lnTo>
                <a:lnTo>
                  <a:pt x="0" y="636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85218" y="1239221"/>
            <a:ext cx="1246335" cy="0"/>
          </a:xfrm>
          <a:prstGeom prst="line">
            <a:avLst/>
          </a:prstGeom>
          <a:ln cap="flat" w="66675">
            <a:solidFill>
              <a:srgbClr val="FFF8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821127" y="463574"/>
            <a:ext cx="10292437" cy="4679926"/>
            <a:chOff x="0" y="0"/>
            <a:chExt cx="2296692" cy="10442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6692" cy="1044296"/>
            </a:xfrm>
            <a:custGeom>
              <a:avLst/>
              <a:gdLst/>
              <a:ahLst/>
              <a:cxnLst/>
              <a:rect r="r" b="b" t="t" l="l"/>
              <a:pathLst>
                <a:path h="1044296" w="2296692">
                  <a:moveTo>
                    <a:pt x="0" y="0"/>
                  </a:moveTo>
                  <a:lnTo>
                    <a:pt x="2296692" y="0"/>
                  </a:lnTo>
                  <a:lnTo>
                    <a:pt x="2296692" y="1044296"/>
                  </a:lnTo>
                  <a:lnTo>
                    <a:pt x="0" y="1044296"/>
                  </a:lnTo>
                  <a:close/>
                </a:path>
              </a:pathLst>
            </a:custGeom>
            <a:blipFill>
              <a:blip r:embed="rId4"/>
              <a:stretch>
                <a:fillRect l="-27711" t="0" r="36898" b="22167"/>
              </a:stretch>
            </a:blipFill>
            <a:ln w="133350" cap="sq">
              <a:solidFill>
                <a:srgbClr val="FFF8F3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7821127" y="453189"/>
            <a:ext cx="10292437" cy="4690311"/>
            <a:chOff x="0" y="0"/>
            <a:chExt cx="2580487" cy="11759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0487" cy="1175940"/>
            </a:xfrm>
            <a:custGeom>
              <a:avLst/>
              <a:gdLst/>
              <a:ahLst/>
              <a:cxnLst/>
              <a:rect r="r" b="b" t="t" l="l"/>
              <a:pathLst>
                <a:path h="1175940" w="2580487">
                  <a:moveTo>
                    <a:pt x="0" y="0"/>
                  </a:moveTo>
                  <a:lnTo>
                    <a:pt x="2580487" y="0"/>
                  </a:lnTo>
                  <a:lnTo>
                    <a:pt x="2580487" y="1175940"/>
                  </a:lnTo>
                  <a:lnTo>
                    <a:pt x="0" y="1175940"/>
                  </a:lnTo>
                  <a:close/>
                </a:path>
              </a:pathLst>
            </a:custGeom>
            <a:blipFill>
              <a:blip r:embed="rId5"/>
              <a:stretch>
                <a:fillRect l="-77" t="0" r="-77" b="0"/>
              </a:stretch>
            </a:blipFill>
            <a:ln w="133350" cap="sq">
              <a:solidFill>
                <a:srgbClr val="FFF8F3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547553" y="330224"/>
            <a:ext cx="6798032" cy="87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b="true" sz="4900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 Heavy"/>
                <a:ea typeface="Poppins Heavy"/>
                <a:cs typeface="Poppins Heavy"/>
                <a:sym typeface="Poppins Heavy"/>
              </a:rPr>
              <a:t>Pattern / Graph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1743" y="1320069"/>
            <a:ext cx="7273574" cy="127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332"/>
              </a:lnSpc>
            </a:pPr>
            <a:r>
              <a:rPr lang="en-US" sz="2380" i="true" spc="-7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Af</a:t>
            </a:r>
            <a:r>
              <a:rPr lang="en-US" sz="2380" i="true" spc="-71" strike="noStrike" u="non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ter analyzing the dataset, the model identifie</a:t>
            </a:r>
            <a:r>
              <a:rPr lang="en-US" sz="2380" i="true" spc="-71" strike="noStrike" u="non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 a clear pricing trend between property area and market value.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48190" y="4680150"/>
            <a:ext cx="2336785" cy="30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339"/>
              </a:lnSpc>
              <a:spcBef>
                <a:spcPct val="0"/>
              </a:spcBef>
            </a:pPr>
            <a:r>
              <a:rPr lang="en-US" b="true" sz="2016" spc="-60">
                <a:solidFill>
                  <a:srgbClr val="FFF8F3"/>
                </a:solidFill>
                <a:latin typeface="Poppins Bold"/>
                <a:ea typeface="Poppins Bold"/>
                <a:cs typeface="Poppins Bold"/>
                <a:sym typeface="Poppins Bold"/>
              </a:rPr>
              <a:t>Price $430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10455" y="4680150"/>
            <a:ext cx="2336785" cy="30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339"/>
              </a:lnSpc>
              <a:spcBef>
                <a:spcPct val="0"/>
              </a:spcBef>
            </a:pPr>
            <a:r>
              <a:rPr lang="en-US" b="true" sz="2016" spc="-60">
                <a:solidFill>
                  <a:srgbClr val="FFF8F3"/>
                </a:solidFill>
                <a:latin typeface="Poppins Bold"/>
                <a:ea typeface="Poppins Bold"/>
                <a:cs typeface="Poppins Bold"/>
                <a:sym typeface="Poppins Bold"/>
              </a:rPr>
              <a:t>Price $540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1877" y="2676256"/>
            <a:ext cx="7469384" cy="351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6"/>
              </a:lnSpc>
              <a:spcBef>
                <a:spcPct val="0"/>
              </a:spcBef>
            </a:pPr>
            <a:r>
              <a:rPr lang="en-US" b="true" sz="2476" spc="-9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Graph Explanation:</a:t>
            </a:r>
          </a:p>
          <a:p>
            <a:pPr algn="just">
              <a:lnSpc>
                <a:spcPts val="3466"/>
              </a:lnSpc>
              <a:spcBef>
                <a:spcPct val="0"/>
              </a:spcBef>
            </a:pPr>
            <a:r>
              <a:rPr lang="en-US" sz="2476" spc="-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Each red dot represents an actual property   from the dataset </a:t>
            </a:r>
          </a:p>
          <a:p>
            <a:pPr algn="l">
              <a:lnSpc>
                <a:spcPts val="3466"/>
              </a:lnSpc>
              <a:spcBef>
                <a:spcPct val="0"/>
              </a:spcBef>
            </a:pPr>
            <a:r>
              <a:rPr lang="en-US" sz="2476" spc="-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The straight line represents the Linear Regression line</a:t>
            </a:r>
          </a:p>
          <a:p>
            <a:pPr algn="r">
              <a:lnSpc>
                <a:spcPts val="3466"/>
              </a:lnSpc>
              <a:spcBef>
                <a:spcPct val="0"/>
              </a:spcBef>
            </a:pPr>
            <a:r>
              <a:rPr lang="en-US" b="true" sz="2476" spc="-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→ It is the best-fit line calculated by the model</a:t>
            </a:r>
          </a:p>
          <a:p>
            <a:pPr algn="just">
              <a:lnSpc>
                <a:spcPts val="3466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3949" y="5541305"/>
            <a:ext cx="9110051" cy="227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6"/>
              </a:lnSpc>
              <a:spcBef>
                <a:spcPct val="0"/>
              </a:spcBef>
            </a:pPr>
            <a:r>
              <a:rPr lang="en-US" b="true" sz="2476" spc="-9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What Does the Regression Line Show?</a:t>
            </a:r>
          </a:p>
          <a:p>
            <a:pPr algn="l">
              <a:lnSpc>
                <a:spcPts val="3466"/>
              </a:lnSpc>
              <a:spcBef>
                <a:spcPct val="0"/>
              </a:spcBef>
            </a:pPr>
            <a:r>
              <a:rPr lang="en-US" b="true" sz="2476" spc="-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</a:t>
            </a:r>
            <a:r>
              <a:rPr lang="en-US" sz="2476" spc="-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• It represents the overall pricing trend</a:t>
            </a:r>
          </a:p>
          <a:p>
            <a:pPr algn="l">
              <a:lnSpc>
                <a:spcPts val="3466"/>
              </a:lnSpc>
              <a:spcBef>
                <a:spcPct val="0"/>
              </a:spcBef>
            </a:pPr>
            <a:r>
              <a:rPr lang="en-US" sz="2476" spc="-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• It shows how price changes as area increases</a:t>
            </a:r>
          </a:p>
          <a:p>
            <a:pPr algn="l">
              <a:lnSpc>
                <a:spcPts val="3862"/>
              </a:lnSpc>
            </a:pPr>
            <a:r>
              <a:rPr lang="en-US" sz="2476" spc="-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• It gives predicted price values for any given area</a:t>
            </a:r>
          </a:p>
          <a:p>
            <a:pPr algn="l">
              <a:lnSpc>
                <a:spcPts val="386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4424" y="7107187"/>
            <a:ext cx="17308116" cy="304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b="true" sz="2276" spc="-9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We observe a positive linear relationship:</a:t>
            </a:r>
            <a:r>
              <a:rPr lang="en-US" b="true" sz="2276" spc="-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--&gt;</a:t>
            </a:r>
            <a:r>
              <a:rPr lang="en-US" sz="2276" spc="-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 the area increases, the price also increases in a consistent pattern.</a:t>
            </a:r>
          </a:p>
          <a:p>
            <a:pPr algn="l">
              <a:lnSpc>
                <a:spcPts val="3186"/>
              </a:lnSpc>
              <a:spcBef>
                <a:spcPct val="0"/>
              </a:spcBef>
            </a:pPr>
            <a:r>
              <a:rPr lang="en-US" b="true" sz="2276" spc="-9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Understanding Accuracy:</a:t>
            </a:r>
          </a:p>
          <a:p>
            <a:pPr algn="l">
              <a:lnSpc>
                <a:spcPts val="3186"/>
              </a:lnSpc>
              <a:spcBef>
                <a:spcPct val="0"/>
              </a:spcBef>
            </a:pPr>
            <a:r>
              <a:rPr lang="en-US" b="true" sz="2276" spc="-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</a:t>
            </a:r>
            <a:r>
              <a:rPr lang="en-US" sz="2276" spc="-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If a data point is close to the regression line → Prediction is more accurate</a:t>
            </a:r>
          </a:p>
          <a:p>
            <a:pPr algn="l">
              <a:lnSpc>
                <a:spcPts val="3186"/>
              </a:lnSpc>
              <a:spcBef>
                <a:spcPct val="0"/>
              </a:spcBef>
            </a:pPr>
            <a:r>
              <a:rPr lang="en-US" sz="2276" spc="-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• If a data point is far from the line → Prediction error is higher</a:t>
            </a:r>
          </a:p>
          <a:p>
            <a:pPr algn="l">
              <a:lnSpc>
                <a:spcPts val="3186"/>
              </a:lnSpc>
              <a:spcBef>
                <a:spcPct val="0"/>
              </a:spcBef>
            </a:pPr>
          </a:p>
          <a:p>
            <a:pPr algn="l">
              <a:lnSpc>
                <a:spcPts val="3186"/>
              </a:lnSpc>
              <a:spcBef>
                <a:spcPct val="0"/>
              </a:spcBef>
            </a:pPr>
            <a:r>
              <a:rPr lang="en-US" b="true" sz="2276" spc="-9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The regression line is drawn in such a way that it minimizes the total error between actual prices and predicted prices.</a:t>
            </a:r>
          </a:p>
          <a:p>
            <a:pPr algn="l">
              <a:lnSpc>
                <a:spcPts val="31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79090" y="1502440"/>
          <a:ext cx="17297943" cy="5334000"/>
        </p:xfrm>
        <a:graphic>
          <a:graphicData uri="http://schemas.openxmlformats.org/drawingml/2006/table">
            <a:tbl>
              <a:tblPr/>
              <a:tblGrid>
                <a:gridCol w="4057848"/>
                <a:gridCol w="3834164"/>
                <a:gridCol w="9405931"/>
              </a:tblGrid>
              <a:tr h="1074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63"/>
                        </a:lnSpc>
                        <a:defRPr/>
                      </a:pPr>
                      <a:r>
                        <a:rPr lang="en-US" b="true" sz="2616">
                          <a:gradFill>
                            <a:gsLst>
                              <a:gs pos="0">
                                <a:srgbClr val="5170FF">
                                  <a:alpha val="100000"/>
                                </a:srgbClr>
                              </a:gs>
                              <a:gs pos="100000">
                                <a:srgbClr val="FF66C4">
                                  <a:alpha val="100000"/>
                                </a:srgbClr>
                              </a:gs>
                            </a:gsLst>
                            <a:lin ang="0"/>
                          </a:gra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component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63"/>
                        </a:lnSpc>
                        <a:defRPr/>
                      </a:pPr>
                      <a:r>
                        <a:rPr lang="en-US" b="true" sz="2616">
                          <a:gradFill>
                            <a:gsLst>
                              <a:gs pos="0">
                                <a:srgbClr val="5170FF">
                                  <a:alpha val="100000"/>
                                </a:srgbClr>
                              </a:gs>
                              <a:gs pos="100000">
                                <a:srgbClr val="FF66C4">
                                  <a:alpha val="100000"/>
                                </a:srgbClr>
                              </a:gs>
                            </a:gsLst>
                            <a:lin ang="0"/>
                          </a:gra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63"/>
                        </a:lnSpc>
                        <a:defRPr/>
                      </a:pPr>
                      <a:r>
                        <a:rPr lang="en-US" b="true" sz="2616">
                          <a:gradFill>
                            <a:gsLst>
                              <a:gs pos="0">
                                <a:srgbClr val="5170FF">
                                  <a:alpha val="100000"/>
                                </a:srgbClr>
                              </a:gs>
                              <a:gs pos="100000">
                                <a:srgbClr val="FF66C4">
                                  <a:alpha val="100000"/>
                                </a:srgbClr>
                              </a:gs>
                            </a:gsLst>
                            <a:lin ang="0"/>
                          </a:gra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Purpose/Role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4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63"/>
                        </a:lnSpc>
                        <a:defRPr/>
                      </a:pPr>
                      <a:r>
                        <a:rPr lang="en-US" b="true" sz="2616">
                          <a:solidFill>
                            <a:srgbClr val="64D8F1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handling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63"/>
                        </a:lnSpc>
                        <a:defRPr/>
                      </a:pPr>
                      <a:r>
                        <a:rPr lang="en-US" b="true" sz="2616">
                          <a:solidFill>
                            <a:srgbClr val="64D8F1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Pandas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63"/>
                        </a:lnSpc>
                        <a:defRPr/>
                      </a:pPr>
                      <a:r>
                        <a:rPr lang="en-US" b="true" sz="2616">
                          <a:solidFill>
                            <a:srgbClr val="64D8F1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Load and manage property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32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63"/>
                        </a:lnSpc>
                        <a:defRPr/>
                      </a:pPr>
                      <a:r>
                        <a:rPr lang="en-US" b="true" sz="2616">
                          <a:solidFill>
                            <a:srgbClr val="64D8F1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Visualiziation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63"/>
                        </a:lnSpc>
                        <a:defRPr/>
                      </a:pPr>
                      <a:r>
                        <a:rPr lang="en-US" b="true" sz="2616">
                          <a:solidFill>
                            <a:srgbClr val="64D8F1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Matplotlib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03"/>
                        </a:lnSpc>
                        <a:defRPr/>
                      </a:pPr>
                      <a:r>
                        <a:rPr lang="en-US" b="true" sz="2716">
                          <a:solidFill>
                            <a:srgbClr val="64D8F1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Plot area vs price graph &amp; show regression 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4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63"/>
                        </a:lnSpc>
                        <a:defRPr/>
                      </a:pPr>
                      <a:r>
                        <a:rPr lang="en-US" b="true" sz="2616">
                          <a:solidFill>
                            <a:srgbClr val="64D8F1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Model Training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63"/>
                        </a:lnSpc>
                        <a:defRPr/>
                      </a:pPr>
                      <a:r>
                        <a:rPr lang="en-US" b="true" sz="2616">
                          <a:solidFill>
                            <a:srgbClr val="64D8F1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Scikit-learn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b="true" sz="2699">
                          <a:solidFill>
                            <a:srgbClr val="64D8F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Build Linear Regression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7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b="true" sz="2699">
                          <a:solidFill>
                            <a:srgbClr val="64D8F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GUI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b="true" sz="2699">
                          <a:solidFill>
                            <a:srgbClr val="64D8F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Tkinter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b="true" sz="2899">
                          <a:solidFill>
                            <a:srgbClr val="64D8F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Create user-friendly interface for predictions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606770" y="128442"/>
            <a:ext cx="7938212" cy="69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  <a:spcBef>
                <a:spcPct val="0"/>
              </a:spcBef>
            </a:pPr>
            <a:r>
              <a:rPr lang="en-US" b="true" sz="3908" spc="-15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Tech Stack   &amp;   Target Users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6769" y="6908685"/>
            <a:ext cx="3096463" cy="47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b="true" sz="2676" spc="-1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 :-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5690" y="7442937"/>
            <a:ext cx="16777833" cy="157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1"/>
              </a:lnSpc>
              <a:spcBef>
                <a:spcPct val="0"/>
              </a:spcBef>
            </a:pPr>
            <a:r>
              <a:rPr lang="en-US" b="true" sz="2972" spc="-11">
                <a:solidFill>
                  <a:srgbClr val="5170FF"/>
                </a:solidFill>
                <a:latin typeface="Poppins Bold"/>
                <a:ea typeface="Poppins Bold"/>
                <a:cs typeface="Poppins Bold"/>
                <a:sym typeface="Poppins Bold"/>
              </a:rPr>
              <a:t>🏡 </a:t>
            </a:r>
            <a:r>
              <a:rPr lang="en-US" b="true" sz="2972" spc="-1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Homebuyers </a:t>
            </a:r>
            <a:r>
              <a:rPr lang="en-US" b="true" sz="2972" spc="-11">
                <a:solidFill>
                  <a:srgbClr val="5170FF"/>
                </a:solidFill>
                <a:latin typeface="Poppins Bold"/>
                <a:ea typeface="Poppins Bold"/>
                <a:cs typeface="Poppins Bold"/>
                <a:sym typeface="Poppins Bold"/>
              </a:rPr>
              <a:t>–Helps buyers know if the house price is right according to the area.</a:t>
            </a:r>
          </a:p>
          <a:p>
            <a:pPr algn="ctr">
              <a:lnSpc>
                <a:spcPts val="4161"/>
              </a:lnSpc>
              <a:spcBef>
                <a:spcPct val="0"/>
              </a:spcBef>
            </a:pPr>
          </a:p>
          <a:p>
            <a:pPr algn="ctr">
              <a:lnSpc>
                <a:spcPts val="416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54500" y="7902106"/>
            <a:ext cx="16160212" cy="192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0"/>
              </a:lnSpc>
            </a:pPr>
            <a:r>
              <a:rPr lang="en-US" b="true" sz="2735" spc="-10">
                <a:solidFill>
                  <a:srgbClr val="5170FF"/>
                </a:solidFill>
                <a:latin typeface="Poppins Bold"/>
                <a:ea typeface="Poppins Bold"/>
                <a:cs typeface="Poppins Bold"/>
                <a:sym typeface="Poppins Bold"/>
              </a:rPr>
              <a:t> 🏢</a:t>
            </a:r>
            <a:r>
              <a:rPr lang="en-US" b="true" sz="2735" spc="-10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 Sellers / Real Estate Agents</a:t>
            </a:r>
            <a:r>
              <a:rPr lang="en-US" b="true" sz="2735" spc="-10">
                <a:solidFill>
                  <a:srgbClr val="5170FF"/>
                </a:solidFill>
                <a:latin typeface="Poppins Bold"/>
                <a:ea typeface="Poppins Bold"/>
                <a:cs typeface="Poppins Bold"/>
                <a:sym typeface="Poppins Bold"/>
              </a:rPr>
              <a:t> –Helps them fix the correct and competitive selling price.</a:t>
            </a:r>
          </a:p>
          <a:p>
            <a:pPr algn="l">
              <a:lnSpc>
                <a:spcPts val="3830"/>
              </a:lnSpc>
              <a:spcBef>
                <a:spcPct val="0"/>
              </a:spcBef>
            </a:pPr>
            <a:r>
              <a:rPr lang="en-US" b="true" sz="2735" spc="-10">
                <a:solidFill>
                  <a:srgbClr val="5170FF"/>
                </a:solidFill>
                <a:latin typeface="Poppins Bold"/>
                <a:ea typeface="Poppins Bold"/>
                <a:cs typeface="Poppins Bold"/>
                <a:sym typeface="Poppins Bold"/>
              </a:rPr>
              <a:t>💰 </a:t>
            </a:r>
            <a:r>
              <a:rPr lang="en-US" b="true" sz="2735" spc="-10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Property Investors</a:t>
            </a:r>
            <a:r>
              <a:rPr lang="en-US" b="true" sz="2735" spc="-10">
                <a:solidFill>
                  <a:srgbClr val="5170FF"/>
                </a:solidFill>
                <a:latin typeface="Poppins Bold"/>
                <a:ea typeface="Poppins Bold"/>
                <a:cs typeface="Poppins Bold"/>
                <a:sym typeface="Poppins Bold"/>
              </a:rPr>
              <a:t> –Helps them compare properties and choose the best one for investment.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090" y="743542"/>
            <a:ext cx="3263741" cy="47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6"/>
              </a:lnSpc>
              <a:spcBef>
                <a:spcPct val="0"/>
              </a:spcBef>
            </a:pPr>
            <a:r>
              <a:rPr lang="en-US" b="true" sz="2676" spc="-10">
                <a:solidFill>
                  <a:srgbClr val="FD3602"/>
                </a:solidFill>
                <a:latin typeface="Poppins Bold"/>
                <a:ea typeface="Poppins Bold"/>
                <a:cs typeface="Poppins Bold"/>
                <a:sym typeface="Poppins Bold"/>
              </a:rPr>
              <a:t>Tech Stack Used  :-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51860" y="350713"/>
            <a:ext cx="5332095" cy="67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1"/>
              </a:lnSpc>
              <a:spcBef>
                <a:spcPct val="0"/>
              </a:spcBef>
            </a:pPr>
            <a:r>
              <a:rPr lang="en-US" b="true" sz="3772" spc="-1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How Prediction Works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6089" y="1642364"/>
            <a:ext cx="17441911" cy="525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b="true" sz="2972" spc="-11">
                <a:solidFill>
                  <a:srgbClr val="FD3602"/>
                </a:solidFill>
                <a:latin typeface="Poppins Bold"/>
                <a:ea typeface="Poppins Bold"/>
                <a:cs typeface="Poppins Bold"/>
                <a:sym typeface="Poppins Bold"/>
              </a:rPr>
              <a:t>Step 1: User Input</a:t>
            </a:r>
          </a:p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b="true" sz="2972" spc="-11">
                <a:solidFill>
                  <a:srgbClr val="64D8F1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The user enters the property area (in square feet) in the system.</a:t>
            </a:r>
          </a:p>
          <a:p>
            <a:pPr algn="l">
              <a:lnSpc>
                <a:spcPts val="4301"/>
              </a:lnSpc>
              <a:spcBef>
                <a:spcPct val="0"/>
              </a:spcBef>
            </a:pPr>
            <a:r>
              <a:rPr lang="en-US" b="true" sz="3072" spc="-12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Step 2: Model Uses Learned Pattern</a:t>
            </a:r>
          </a:p>
          <a:p>
            <a:pPr algn="ctr">
              <a:lnSpc>
                <a:spcPts val="4161"/>
              </a:lnSpc>
              <a:spcBef>
                <a:spcPct val="0"/>
              </a:spcBef>
            </a:pPr>
            <a:r>
              <a:rPr lang="en-US" b="true" sz="2972" spc="-11">
                <a:solidFill>
                  <a:srgbClr val="64D8F1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The Linear Regression model has already learned the relationship between area and       price from past data.</a:t>
            </a:r>
          </a:p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b="true" sz="2972" spc="-11">
                <a:solidFill>
                  <a:srgbClr val="FD3602"/>
                </a:solidFill>
                <a:latin typeface="Poppins Bold"/>
                <a:ea typeface="Poppins Bold"/>
                <a:cs typeface="Poppins Bold"/>
                <a:sym typeface="Poppins Bold"/>
              </a:rPr>
              <a:t>Step 3: Price Calculation</a:t>
            </a:r>
          </a:p>
          <a:p>
            <a:pPr algn="ctr">
              <a:lnSpc>
                <a:spcPts val="4161"/>
              </a:lnSpc>
              <a:spcBef>
                <a:spcPct val="0"/>
              </a:spcBef>
            </a:pPr>
            <a:r>
              <a:rPr lang="en-US" b="true" sz="2972" spc="-11">
                <a:solidFill>
                  <a:srgbClr val="64D8F1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The model applies the mathematical formula &amp; calculates the estimated house price.</a:t>
            </a:r>
          </a:p>
          <a:p>
            <a:pPr algn="l">
              <a:lnSpc>
                <a:spcPts val="4161"/>
              </a:lnSpc>
              <a:spcBef>
                <a:spcPct val="0"/>
              </a:spcBef>
            </a:pPr>
          </a:p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b="true" sz="2972" spc="-11">
                <a:solidFill>
                  <a:srgbClr val="FD3602"/>
                </a:solidFill>
                <a:latin typeface="Poppins Bold"/>
                <a:ea typeface="Poppins Bold"/>
                <a:cs typeface="Poppins Bold"/>
                <a:sym typeface="Poppins Bold"/>
              </a:rPr>
              <a:t>Step 4: Display Result</a:t>
            </a:r>
          </a:p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b="true" sz="2972" spc="-11">
                <a:solidFill>
                  <a:srgbClr val="64D8F1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</a:t>
            </a:r>
            <a:r>
              <a:rPr lang="en-US" b="true" sz="2972" spc="-11">
                <a:solidFill>
                  <a:srgbClr val="64D8F1"/>
                </a:solidFill>
                <a:latin typeface="Poppins Bold"/>
                <a:ea typeface="Poppins Bold"/>
                <a:cs typeface="Poppins Bold"/>
                <a:sym typeface="Poppins Bold"/>
              </a:rPr>
              <a:t>The predicted price is shown instantly on the screen through the GUI.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181" r="12285" b="1181"/>
          <a:stretch>
            <a:fillRect/>
          </a:stretch>
        </p:blipFill>
        <p:spPr>
          <a:xfrm flipH="false" flipV="false" rot="0">
            <a:off x="-1374876" y="0"/>
            <a:ext cx="19662876" cy="10749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DAHCcm7Ct9s</dc:identifier>
  <dcterms:modified xsi:type="dcterms:W3CDTF">2011-08-01T06:04:30Z</dcterms:modified>
  <cp:revision>1</cp:revision>
  <dc:title>1️⃣ Title Slide 🏠 Lonavala House Price Predictor A Data-Driven Real Estate Valuation System In today’s rapidly growing real estate market, pricing accuracy plays a crucial role in decision-making. This project presents a machine learning-based system</dc:title>
</cp:coreProperties>
</file>